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139" autoAdjust="0"/>
  </p:normalViewPr>
  <p:slideViewPr>
    <p:cSldViewPr snapToGrid="0">
      <p:cViewPr varScale="1">
        <p:scale>
          <a:sx n="25" d="100"/>
          <a:sy n="25" d="100"/>
        </p:scale>
        <p:origin x="135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A7B8-CB66-491F-AF90-97ECFDE5527A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2148-476F-4940-97D2-F1FB779DD2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02148-476F-4940-97D2-F1FB779DD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9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8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8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0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8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56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jpg"/><Relationship Id="rId17" Type="http://schemas.openxmlformats.org/officeDocument/2006/relationships/image" Target="../media/image11.png"/><Relationship Id="rId2" Type="http://schemas.microsoft.com/office/2007/relationships/media" Target="../media/media1.m4a"/><Relationship Id="rId16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hyperlink" Target="mailto:skiboneka@rhsp.org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16492"/>
            <a:ext cx="42803763" cy="6423583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9134" y="8129932"/>
            <a:ext cx="9703440" cy="884961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Circumcision reduces male HIV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acquisition by up to 60%.  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EIMC has several advantages over adult and adolescent circumcision: </a:t>
            </a: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Cheaper, 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 risk of an early resumption of sex, </a:t>
            </a:r>
          </a:p>
          <a:p>
            <a:pPr marL="1028700" lvl="1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Faster wound healing, etcetera 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this randomized trial, we compared:</a:t>
            </a:r>
          </a:p>
          <a:p>
            <a:pPr marL="1200150" lvl="1" indent="-742950" defTabSz="52557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ShangRing device with the Mogen Clamp, and </a:t>
            </a:r>
          </a:p>
          <a:p>
            <a:pPr marL="1200150" lvl="1" indent="-742950" defTabSz="525571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Maternal satisfaction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the appearance of the infant’s healed penis.</a:t>
            </a: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299371" y="7559637"/>
            <a:ext cx="31123534" cy="69776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2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defTabSz="525571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460 infants aged 0-60 days </a:t>
            </a:r>
          </a:p>
          <a:p>
            <a:pPr lvl="6" defTabSz="525571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Period: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September 2018 to September 2019</a:t>
            </a:r>
          </a:p>
          <a:p>
            <a:pPr lvl="6" defTabSz="525571"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Mogen to ShangRing ratio = 1:1</a:t>
            </a:r>
          </a:p>
          <a:p>
            <a:pPr defTabSz="52557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Analgesia/Anesthesia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Topical EMLA cream and rectal   							 paracetamol</a:t>
            </a:r>
          </a:p>
          <a:p>
            <a:pPr marL="1176338" indent="-87313" defTabSz="525571" eaLnBrk="0" fontAlgn="base" hangingPunct="0"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Circumcisers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Trained clinical officers or registered 		 			         nurses/midwives (no difference in previous study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Follow-up: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weekly up to day 42 or until complete wound healing. </a:t>
            </a:r>
          </a:p>
          <a:p>
            <a:pPr defTabSz="525571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Endpoints: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Adverse events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Healing time (clean intact circumcision wound) </a:t>
            </a: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Maternal satisfaction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Cosmetic appearance</a:t>
            </a: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Analysis:  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Chi-square or Fisher exact tests for categorical outcomes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Mann-Whitney test for medians (IQR) for continuous outcomes</a:t>
            </a:r>
          </a:p>
          <a:p>
            <a:pPr marL="1943100" lvl="3" indent="-571500" defTabSz="52557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Student t-test for difference in group means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857" y="247666"/>
            <a:ext cx="40815269" cy="8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SAFETY OF EARLY INFANT MALE CIRCUMCISION (EIMC) IN A TRIAL OF THE SHANG RING VS MOGEN CLAMP IN RAKAI, UGANDA.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26224" y="2863819"/>
            <a:ext cx="40815269" cy="272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Stephen Kiboneka</a:t>
            </a:r>
            <a:r>
              <a:rPr lang="en-US" sz="36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Aggrey Anok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Edward Kankaka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Ronald Kusolo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Regina Nakabuye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Kasule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Jingo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Fred Nalugoda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Quentin Awori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4,7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Dan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Ouma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Alice Christensen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Omar Al Hussein Alawamlh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Mark Barone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Marc Goldstein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Alvin Mushlin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Jason Reed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Cindy Liu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Jon Greenwood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Ronald H Gray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Maria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Wawer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Phillip Li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Richard Lee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Joseph Kagaayi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,Godfrey Kigozi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Rakai Health Sciences Program, Kalisizo, Uganda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Weill Cornell Medical College, New York, NY 10065, USA,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 Hopkins Bloomberg School of Public Health, Baltimore, Maryland,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Council, 1230 York Avenue, 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Jhpiego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Baltimore, MD 21231,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Iringa Regional Referral Hospital, Iringa, Tanzania,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County Teaching and Referral Hospital,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Kenya,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George Washington University, Washington, DC 20052, USA,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GBH Insights, LLC, New York, NY 10016.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Correspondence: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skiboneka@rhsp.org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kstephendalton@gmail.com</a:t>
            </a: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745324" y="24542028"/>
            <a:ext cx="14708737" cy="28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ts val="1800"/>
              </a:spcBef>
              <a:spcAft>
                <a:spcPts val="120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en-US" sz="36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ShangRing device has comparable safety and wound healing time to the Mogen clamp but relatively lower maternal satisfaction.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mage result for weill cornell medicine logo">
            <a:extLst>
              <a:ext uri="{FF2B5EF4-FFF2-40B4-BE49-F238E27FC236}">
                <a16:creationId xmlns:a16="http://schemas.microsoft.com/office/drawing/2014/main" id="{A8107934-35A3-4269-8B53-D2FF526DE5D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988" y="28863597"/>
            <a:ext cx="2729866" cy="144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Image result for rakai health sciences program logo">
            <a:extLst>
              <a:ext uri="{FF2B5EF4-FFF2-40B4-BE49-F238E27FC236}">
                <a16:creationId xmlns:a16="http://schemas.microsoft.com/office/drawing/2014/main" id="{4F3C128E-49D5-F84E-9BDD-D85EA054DB7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79" y="28857535"/>
            <a:ext cx="336994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9" descr=" ShangRing">
            <a:extLst>
              <a:ext uri="{FF2B5EF4-FFF2-40B4-BE49-F238E27FC236}">
                <a16:creationId xmlns:a16="http://schemas.microsoft.com/office/drawing/2014/main" id="{6279954D-9D99-4752-AA34-1088FC05C7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94" y="18420084"/>
            <a:ext cx="5260651" cy="31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48B0B1-EAF9-439D-84B9-FA1007F5D1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11" t="18891" r="4862" b="22225"/>
          <a:stretch/>
        </p:blipFill>
        <p:spPr>
          <a:xfrm>
            <a:off x="8004113" y="17488059"/>
            <a:ext cx="5572858" cy="4682719"/>
          </a:xfrm>
          <a:prstGeom prst="rect">
            <a:avLst/>
          </a:prstGeom>
        </p:spPr>
      </p:pic>
      <p:pic>
        <p:nvPicPr>
          <p:cNvPr id="31" name="Picture 30" descr="A picture containing tattoo, man&#10;&#10;Description automatically generated">
            <a:extLst>
              <a:ext uri="{FF2B5EF4-FFF2-40B4-BE49-F238E27FC236}">
                <a16:creationId xmlns:a16="http://schemas.microsoft.com/office/drawing/2014/main" id="{9FB55B5D-7B0A-4700-B22A-A51DEFD1E3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4900" y="22068490"/>
            <a:ext cx="4318553" cy="4220668"/>
          </a:xfrm>
          <a:prstGeom prst="rect">
            <a:avLst/>
          </a:prstGeom>
        </p:spPr>
      </p:pic>
      <p:pic>
        <p:nvPicPr>
          <p:cNvPr id="1029" name="Picture 1028" descr="A picture containing sitting, holding, food, man&#10;&#10;Description automatically generated">
            <a:extLst>
              <a:ext uri="{FF2B5EF4-FFF2-40B4-BE49-F238E27FC236}">
                <a16:creationId xmlns:a16="http://schemas.microsoft.com/office/drawing/2014/main" id="{5E8E6A52-8D69-4D1E-BC05-71C299E8ECC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4703" r="16656" b="16588"/>
          <a:stretch/>
        </p:blipFill>
        <p:spPr>
          <a:xfrm rot="5400000">
            <a:off x="8260523" y="22101190"/>
            <a:ext cx="4663958" cy="4220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45257-F4FF-9D41-8F0C-1F153910B385}"/>
              </a:ext>
            </a:extLst>
          </p:cNvPr>
          <p:cNvSpPr txBox="1"/>
          <p:nvPr/>
        </p:nvSpPr>
        <p:spPr>
          <a:xfrm>
            <a:off x="2772924" y="17230576"/>
            <a:ext cx="232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3600" b="1" dirty="0"/>
              <a:t>SHANGRING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F4DAD-025A-C740-BC21-CB24FDBC3F25}"/>
              </a:ext>
            </a:extLst>
          </p:cNvPr>
          <p:cNvSpPr txBox="1"/>
          <p:nvPr/>
        </p:nvSpPr>
        <p:spPr>
          <a:xfrm>
            <a:off x="8999430" y="17210979"/>
            <a:ext cx="290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3600" b="1" dirty="0"/>
              <a:t>MOGEN CLAMP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08B73-C389-1B43-827A-705C226C2EB7}"/>
              </a:ext>
            </a:extLst>
          </p:cNvPr>
          <p:cNvSpPr/>
          <p:nvPr/>
        </p:nvSpPr>
        <p:spPr>
          <a:xfrm>
            <a:off x="380857" y="16875454"/>
            <a:ext cx="13314819" cy="1037509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7ABFEA-0F5E-DE46-824E-27C7BB6308AF}"/>
              </a:ext>
            </a:extLst>
          </p:cNvPr>
          <p:cNvSpPr txBox="1"/>
          <p:nvPr/>
        </p:nvSpPr>
        <p:spPr>
          <a:xfrm>
            <a:off x="570982" y="19183088"/>
            <a:ext cx="133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3600" b="1" dirty="0"/>
              <a:t>Device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82101C-D691-ED45-B9B5-F4722FF2A0DA}"/>
              </a:ext>
            </a:extLst>
          </p:cNvPr>
          <p:cNvSpPr txBox="1"/>
          <p:nvPr/>
        </p:nvSpPr>
        <p:spPr>
          <a:xfrm>
            <a:off x="833396" y="22834178"/>
            <a:ext cx="144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3600" b="1" dirty="0"/>
              <a:t>Day 14 </a:t>
            </a:r>
            <a:endParaRPr lang="en-US" sz="3600" b="1" dirty="0"/>
          </a:p>
          <a:p>
            <a:r>
              <a:rPr lang="en-UG" sz="3600" b="1" dirty="0"/>
              <a:t>result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FAFA4C5B-DDFC-D243-B816-4AE9F4CC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3712" y="6057798"/>
            <a:ext cx="27964573" cy="140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Methods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3FBF4281-E57F-CE4E-93F4-40A0D4E3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5676" y="14060321"/>
            <a:ext cx="28282610" cy="130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Results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70836EB-9A85-4D2F-A5C1-92F894C22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976"/>
              </p:ext>
            </p:extLst>
          </p:nvPr>
        </p:nvGraphicFramePr>
        <p:xfrm>
          <a:off x="27745324" y="16827423"/>
          <a:ext cx="14487457" cy="719734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606425">
                  <a:extLst>
                    <a:ext uri="{9D8B030D-6E8A-4147-A177-3AD203B41FA5}">
                      <a16:colId xmlns:a16="http://schemas.microsoft.com/office/drawing/2014/main" val="4294173698"/>
                    </a:ext>
                  </a:extLst>
                </a:gridCol>
                <a:gridCol w="2917371">
                  <a:extLst>
                    <a:ext uri="{9D8B030D-6E8A-4147-A177-3AD203B41FA5}">
                      <a16:colId xmlns:a16="http://schemas.microsoft.com/office/drawing/2014/main" val="17443827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95620343"/>
                    </a:ext>
                  </a:extLst>
                </a:gridCol>
                <a:gridCol w="1915661">
                  <a:extLst>
                    <a:ext uri="{9D8B030D-6E8A-4147-A177-3AD203B41FA5}">
                      <a16:colId xmlns:a16="http://schemas.microsoft.com/office/drawing/2014/main" val="3636884788"/>
                    </a:ext>
                  </a:extLst>
                </a:gridCol>
              </a:tblGrid>
              <a:tr h="8546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ShangRing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Mogen 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526"/>
                  </a:ext>
                </a:extLst>
              </a:tr>
              <a:tr h="199928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events n(%)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8(80.0)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2(20.0)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22(84.6)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4(15.4)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37366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Healing time in days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18.93(5.98)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15(14-21)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18.30(5.54)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15(14-21)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0.241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927916"/>
                  </a:ext>
                </a:extLst>
              </a:tr>
              <a:tr h="106857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satisfaction, n(%)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Unsatisfied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Somewhat satisfied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Satisfied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1(0.4)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17(7.5)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210(92.1)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0(0.0)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5(2.2)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223(97.8)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416961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424AA69-4360-46A8-8631-BF5E066E5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17285"/>
              </p:ext>
            </p:extLst>
          </p:nvPr>
        </p:nvGraphicFramePr>
        <p:xfrm>
          <a:off x="13950171" y="16801047"/>
          <a:ext cx="13265386" cy="1192112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105669">
                  <a:extLst>
                    <a:ext uri="{9D8B030D-6E8A-4147-A177-3AD203B41FA5}">
                      <a16:colId xmlns:a16="http://schemas.microsoft.com/office/drawing/2014/main" val="1153165498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336749476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199843100"/>
                    </a:ext>
                  </a:extLst>
                </a:gridCol>
                <a:gridCol w="1795237">
                  <a:extLst>
                    <a:ext uri="{9D8B030D-6E8A-4147-A177-3AD203B41FA5}">
                      <a16:colId xmlns:a16="http://schemas.microsoft.com/office/drawing/2014/main" val="2111655024"/>
                    </a:ext>
                  </a:extLst>
                </a:gridCol>
              </a:tblGrid>
              <a:tr h="92089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ShangRing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Mogen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722212"/>
                  </a:ext>
                </a:extLst>
              </a:tr>
              <a:tr h="19448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in days</a:t>
                      </a:r>
                      <a:endParaRPr lang="en-GB" sz="40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Mean(SD)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Median(IQR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32.91(16.1)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34(19-46)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32.40(16.0)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33(19-46)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0.732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0.716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355139"/>
                  </a:ext>
                </a:extLst>
              </a:tr>
              <a:tr h="1888372">
                <a:tc>
                  <a:txBody>
                    <a:bodyPr/>
                    <a:lstStyle/>
                    <a:p>
                      <a:pPr marL="0" algn="l" defTabSz="403671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Weight in kg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Mean(SD)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Median(IQR)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4.32(0.82)</a:t>
                      </a:r>
                      <a:endParaRPr lang="en-GB" sz="3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4.3(3.7-4.8)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4.34(0.84)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4.3(3.8-5.0)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44299"/>
                  </a:ext>
                </a:extLst>
              </a:tr>
              <a:tr h="381417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Recruitment site, n(%)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Kakuuto HC IV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Kalisizo Hospital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Lyantonde Hospital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Masaka Referral Hospital 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Rakai Hospital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56(24.4)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31(13.5)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26(11.3)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57(24.8)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60(26.1)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43(18.7)                   36(15.7)                  29(12.6)                   70(30.4)        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52(22.6)        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0.387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604607"/>
                  </a:ext>
                </a:extLst>
              </a:tr>
              <a:tr h="3064754">
                <a:tc>
                  <a:txBody>
                    <a:bodyPr/>
                    <a:lstStyle/>
                    <a:p>
                      <a:pPr marL="0" algn="l" defTabSz="403671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</a:t>
                      </a:r>
                      <a:r>
                        <a:rPr lang="en-US" sz="4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Education, n(%)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           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 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</a:t>
                      </a:r>
                      <a:endParaRPr lang="en-GB" sz="3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6(2.6)</a:t>
                      </a:r>
                      <a:endParaRPr lang="en-GB" sz="4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99(43.2)</a:t>
                      </a:r>
                      <a:endParaRPr lang="en-GB" sz="4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101(44.1)</a:t>
                      </a:r>
                      <a:endParaRPr lang="en-GB" sz="4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23(10.0)</a:t>
                      </a:r>
                      <a:endParaRPr lang="en-GB" sz="4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6(2.6)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89(38.7)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98(42.6)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37(16.1)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0.279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08372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96E296-07A7-614E-8C0B-7EB255D6B7D8}"/>
              </a:ext>
            </a:extLst>
          </p:cNvPr>
          <p:cNvCxnSpPr>
            <a:cxnSpLocks/>
          </p:cNvCxnSpPr>
          <p:nvPr/>
        </p:nvCxnSpPr>
        <p:spPr>
          <a:xfrm>
            <a:off x="13792432" y="15415871"/>
            <a:ext cx="284403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">
            <a:extLst>
              <a:ext uri="{FF2B5EF4-FFF2-40B4-BE49-F238E27FC236}">
                <a16:creationId xmlns:a16="http://schemas.microsoft.com/office/drawing/2014/main" id="{A9305C33-C3D5-6A43-984F-22B59730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1942" y="15763589"/>
            <a:ext cx="13201844" cy="100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ts val="60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8BFEE09F-C728-FD4E-8B1F-3D7E5A86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5323" y="15693111"/>
            <a:ext cx="14487457" cy="97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Maternal Satisfaction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140E87E-C37F-3E45-8613-821E4AE75238}"/>
              </a:ext>
            </a:extLst>
          </p:cNvPr>
          <p:cNvCxnSpPr>
            <a:cxnSpLocks/>
          </p:cNvCxnSpPr>
          <p:nvPr/>
        </p:nvCxnSpPr>
        <p:spPr>
          <a:xfrm>
            <a:off x="13695676" y="7385778"/>
            <a:ext cx="2844034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C14822E-CB33-0649-8864-AB3D3483B64E}"/>
              </a:ext>
            </a:extLst>
          </p:cNvPr>
          <p:cNvCxnSpPr>
            <a:cxnSpLocks/>
          </p:cNvCxnSpPr>
          <p:nvPr/>
        </p:nvCxnSpPr>
        <p:spPr>
          <a:xfrm>
            <a:off x="909134" y="7408576"/>
            <a:ext cx="1089678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A91EC1-45E5-A44E-9873-40BD29FFA02C}"/>
              </a:ext>
            </a:extLst>
          </p:cNvPr>
          <p:cNvCxnSpPr>
            <a:cxnSpLocks/>
          </p:cNvCxnSpPr>
          <p:nvPr/>
        </p:nvCxnSpPr>
        <p:spPr>
          <a:xfrm>
            <a:off x="27824365" y="25376272"/>
            <a:ext cx="143116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3">
            <a:extLst>
              <a:ext uri="{FF2B5EF4-FFF2-40B4-BE49-F238E27FC236}">
                <a16:creationId xmlns:a16="http://schemas.microsoft.com/office/drawing/2014/main" id="{A1865F28-61FB-ED44-9818-C462D912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24" y="6016153"/>
            <a:ext cx="115301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Background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59" b="1" dirty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person with collar shirt&#10;&#10;Description automatically generated">
            <a:extLst>
              <a:ext uri="{FF2B5EF4-FFF2-40B4-BE49-F238E27FC236}">
                <a16:creationId xmlns:a16="http://schemas.microsoft.com/office/drawing/2014/main" id="{06BF30BD-49B4-4D86-9ADF-182EBF7DBA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151" y="28871875"/>
            <a:ext cx="2729866" cy="1487917"/>
          </a:xfrm>
          <a:prstGeom prst="rect">
            <a:avLst/>
          </a:prstGeom>
        </p:spPr>
      </p:pic>
      <p:pic>
        <p:nvPicPr>
          <p:cNvPr id="15" name="EIMC Audio IAS2020 ">
            <a:hlinkClick r:id="" action="ppaction://media"/>
            <a:extLst>
              <a:ext uri="{FF2B5EF4-FFF2-40B4-BE49-F238E27FC236}">
                <a16:creationId xmlns:a16="http://schemas.microsoft.com/office/drawing/2014/main" id="{C5BFF3B4-4C7C-4A67-A92A-E4B82EBA88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47.9183"/>
                </p14:media>
              </p:ext>
            </p:extLst>
          </p:nvPr>
        </p:nvPicPr>
        <p:blipFill rotWithShape="1"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99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316079" y="6196133"/>
            <a:ext cx="1474463" cy="1474463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F47DA-5601-408A-AFAF-C89DD9DE9D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27" y="28860229"/>
            <a:ext cx="3961823" cy="1499563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E413D-3077-4ED7-AE03-EC858CC1E1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737" y="28883220"/>
            <a:ext cx="2324100" cy="1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665</Words>
  <Application>Microsoft Office PowerPoint</Application>
  <PresentationFormat>Benutzerdefiniert</PresentationFormat>
  <Paragraphs>212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skiboneka@rhsp.org;ken1edd@gmail.com;aanok@rhsp.org</dc:creator>
  <cp:lastModifiedBy>Alexander Leb</cp:lastModifiedBy>
  <cp:revision>116</cp:revision>
  <dcterms:created xsi:type="dcterms:W3CDTF">2016-06-23T11:49:10Z</dcterms:created>
  <dcterms:modified xsi:type="dcterms:W3CDTF">2020-07-01T07:19:47Z</dcterms:modified>
</cp:coreProperties>
</file>